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81" r:id="rId2"/>
  </p:sldMasterIdLst>
  <p:handoutMasterIdLst>
    <p:handoutMasterId r:id="rId5"/>
  </p:handoutMasterIdLst>
  <p:sldIdLst>
    <p:sldId id="263" r:id="rId3"/>
    <p:sldId id="264" r:id="rId4"/>
  </p:sldIdLst>
  <p:sldSz cx="6858000" cy="9906000" type="A4"/>
  <p:notesSz cx="6735763" cy="9866313"/>
  <p:custDataLst>
    <p:tags r:id="rId6"/>
  </p:custData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guide id="3" pos="180" userDrawn="1">
          <p15:clr>
            <a:srgbClr val="A4A3A4"/>
          </p15:clr>
        </p15:guide>
        <p15:guide id="4" pos="511" userDrawn="1">
          <p15:clr>
            <a:srgbClr val="A4A3A4"/>
          </p15:clr>
        </p15:guide>
        <p15:guide id="5" pos="3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3DA"/>
    <a:srgbClr val="48C3EE"/>
    <a:srgbClr val="15ADE3"/>
    <a:srgbClr val="17ADE3"/>
    <a:srgbClr val="17AEE3"/>
    <a:srgbClr val="30BDEF"/>
    <a:srgbClr val="12AAE1"/>
    <a:srgbClr val="90D1E5"/>
    <a:srgbClr val="0CA7DE"/>
    <a:srgbClr val="3AC3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0" autoAdjust="0"/>
    <p:restoredTop sz="50000" autoAdjust="0"/>
  </p:normalViewPr>
  <p:slideViewPr>
    <p:cSldViewPr snapToGrid="0" snapToObjects="1">
      <p:cViewPr varScale="1">
        <p:scale>
          <a:sx n="69" d="100"/>
          <a:sy n="69" d="100"/>
        </p:scale>
        <p:origin x="2412" y="54"/>
      </p:cViewPr>
      <p:guideLst>
        <p:guide orient="horz" pos="3120"/>
        <p:guide pos="2160"/>
        <p:guide pos="180"/>
        <p:guide pos="511"/>
        <p:guide pos="396"/>
      </p:guideLst>
    </p:cSldViewPr>
  </p:slideViewPr>
  <p:notesTextViewPr>
    <p:cViewPr>
      <p:scale>
        <a:sx n="3" d="2"/>
        <a:sy n="3" d="2"/>
      </p:scale>
      <p:origin x="0" y="0"/>
    </p:cViewPr>
  </p:notesTextViewPr>
  <p:notesViewPr>
    <p:cSldViewPr snapToGrid="0" snapToObjects="1">
      <p:cViewPr varScale="1">
        <p:scale>
          <a:sx n="64" d="100"/>
          <a:sy n="64" d="100"/>
        </p:scale>
        <p:origin x="91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E924759-01F1-4427-A888-1DBD127514AC}" type="datetimeFigureOut">
              <a:rPr kumimoji="1" lang="ja-JP" altLang="en-US" smtClean="0"/>
              <a:t>2023/5/8</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6A28BE1E-BA3B-4EE2-A4D9-28A65EF2FA6A}" type="slidenum">
              <a:rPr kumimoji="1" lang="ja-JP" altLang="en-US" smtClean="0"/>
              <a:t>‹#›</a:t>
            </a:fld>
            <a:endParaRPr kumimoji="1" lang="ja-JP" altLang="en-US"/>
          </a:p>
        </p:txBody>
      </p:sp>
    </p:spTree>
    <p:extLst>
      <p:ext uri="{BB962C8B-B14F-4D97-AF65-F5344CB8AC3E}">
        <p14:creationId xmlns:p14="http://schemas.microsoft.com/office/powerpoint/2010/main" val="4452021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12" name="角丸四角形 11"/>
          <p:cNvSpPr/>
          <p:nvPr userDrawn="1"/>
        </p:nvSpPr>
        <p:spPr>
          <a:xfrm>
            <a:off x="216000" y="649357"/>
            <a:ext cx="6426200" cy="8523519"/>
          </a:xfrm>
          <a:prstGeom prst="roundRect">
            <a:avLst>
              <a:gd name="adj" fmla="val 10770"/>
            </a:avLst>
          </a:prstGeom>
          <a:solidFill>
            <a:schemeClr val="bg1">
              <a:alpha val="80000"/>
            </a:schemeClr>
          </a:solidFill>
          <a:effectLst>
            <a:glow rad="63500">
              <a:schemeClr val="accent5">
                <a:satMod val="175000"/>
                <a:alpha val="40000"/>
              </a:schemeClr>
            </a:glo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ts val="2500"/>
              </a:lnSpc>
            </a:pPr>
            <a:endParaRPr lang="ja-JP" altLang="en-US" sz="1600" dirty="0">
              <a:solidFill>
                <a:prstClr val="white"/>
              </a:solidFill>
              <a:latin typeface="Arial" pitchFamily="34" charset="0"/>
              <a:ea typeface="メイリオ" pitchFamily="50" charset="-128"/>
              <a:cs typeface="メイリオ" pitchFamily="50" charset="-128"/>
            </a:endParaRPr>
          </a:p>
        </p:txBody>
      </p:sp>
      <p:sp>
        <p:nvSpPr>
          <p:cNvPr id="31" name="正方形/長方形 30"/>
          <p:cNvSpPr/>
          <p:nvPr userDrawn="1"/>
        </p:nvSpPr>
        <p:spPr>
          <a:xfrm>
            <a:off x="395979" y="9310482"/>
            <a:ext cx="6178092" cy="138499"/>
          </a:xfrm>
          <a:prstGeom prst="rect">
            <a:avLst/>
          </a:prstGeom>
        </p:spPr>
        <p:txBody>
          <a:bodyPr wrap="square" lIns="0" tIns="0" rIns="0" bIns="0">
            <a:spAutoFit/>
          </a:bodyPr>
          <a:lstStyle/>
          <a:p>
            <a:pPr algn="l">
              <a:spcBef>
                <a:spcPts val="0"/>
              </a:spcBef>
              <a:defRPr/>
            </a:pPr>
            <a:r>
              <a:rPr lang="en-US" altLang="ja-JP" sz="900" b="0" spc="30" dirty="0">
                <a:solidFill>
                  <a:schemeClr val="bg1"/>
                </a:solidFill>
                <a:latin typeface="Arial" panose="020B0604020202020204" pitchFamily="34" charset="0"/>
                <a:ea typeface="メイリオ" panose="020B0604030504040204" pitchFamily="50" charset="-128"/>
              </a:rPr>
              <a:t>※</a:t>
            </a:r>
            <a:r>
              <a:rPr lang="ja-JP" altLang="en-US" sz="900" b="0" spc="30" dirty="0">
                <a:solidFill>
                  <a:schemeClr val="bg1"/>
                </a:solidFill>
                <a:latin typeface="Arial" panose="020B0604020202020204" pitchFamily="34" charset="0"/>
                <a:ea typeface="メイリオ" panose="020B0604030504040204" pitchFamily="50" charset="-128"/>
              </a:rPr>
              <a:t>リンゼスの効能又は効果は「慢性便秘症</a:t>
            </a:r>
            <a:r>
              <a:rPr lang="en-US" altLang="ja-JP" sz="900" b="0" spc="30" dirty="0">
                <a:solidFill>
                  <a:schemeClr val="bg1"/>
                </a:solidFill>
                <a:latin typeface="Arial" panose="020B0604020202020204" pitchFamily="34" charset="0"/>
                <a:ea typeface="メイリオ" panose="020B0604030504040204" pitchFamily="50" charset="-128"/>
              </a:rPr>
              <a:t>(</a:t>
            </a:r>
            <a:r>
              <a:rPr lang="ja-JP" altLang="en-US" sz="900" b="0" spc="30" dirty="0">
                <a:solidFill>
                  <a:schemeClr val="bg1"/>
                </a:solidFill>
                <a:latin typeface="Arial" panose="020B0604020202020204" pitchFamily="34" charset="0"/>
                <a:ea typeface="メイリオ" panose="020B0604030504040204" pitchFamily="50" charset="-128"/>
              </a:rPr>
              <a:t>器質的疾患による便秘を除く</a:t>
            </a:r>
            <a:r>
              <a:rPr lang="en-US" altLang="ja-JP" sz="900" b="0" spc="30" dirty="0">
                <a:solidFill>
                  <a:schemeClr val="bg1"/>
                </a:solidFill>
                <a:latin typeface="Arial" panose="020B0604020202020204" pitchFamily="34" charset="0"/>
                <a:ea typeface="メイリオ" panose="020B0604030504040204" pitchFamily="50" charset="-128"/>
              </a:rPr>
              <a:t>)</a:t>
            </a:r>
            <a:r>
              <a:rPr lang="ja-JP" altLang="en-US" sz="900" b="0" spc="30" dirty="0" err="1">
                <a:solidFill>
                  <a:schemeClr val="bg1"/>
                </a:solidFill>
                <a:latin typeface="Arial" panose="020B0604020202020204" pitchFamily="34" charset="0"/>
                <a:ea typeface="メイリオ" panose="020B0604030504040204" pitchFamily="50" charset="-128"/>
              </a:rPr>
              <a:t>、</a:t>
            </a:r>
            <a:r>
              <a:rPr lang="ja-JP" altLang="en-US" sz="900" b="0" spc="30" dirty="0">
                <a:solidFill>
                  <a:schemeClr val="bg1"/>
                </a:solidFill>
                <a:latin typeface="Arial" panose="020B0604020202020204" pitchFamily="34" charset="0"/>
                <a:ea typeface="メイリオ" panose="020B0604030504040204" pitchFamily="50" charset="-128"/>
              </a:rPr>
              <a:t>便秘型過敏性腸症候群」です</a:t>
            </a:r>
            <a:endParaRPr lang="en-US" altLang="ja-JP" sz="900" b="0" spc="30" dirty="0">
              <a:solidFill>
                <a:schemeClr val="bg1"/>
              </a:solidFill>
              <a:latin typeface="Arial" panose="020B0604020202020204" pitchFamily="34" charset="0"/>
              <a:ea typeface="メイリオ" panose="020B0604030504040204" pitchFamily="50" charset="-128"/>
            </a:endParaRPr>
          </a:p>
        </p:txBody>
      </p:sp>
      <p:sp>
        <p:nvSpPr>
          <p:cNvPr id="21" name="正方形/長方形 20"/>
          <p:cNvSpPr/>
          <p:nvPr userDrawn="1"/>
        </p:nvSpPr>
        <p:spPr>
          <a:xfrm>
            <a:off x="632750" y="1670252"/>
            <a:ext cx="5592500" cy="45719"/>
          </a:xfrm>
          <a:prstGeom prst="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2" name="正方形/長方形 21"/>
          <p:cNvSpPr/>
          <p:nvPr userDrawn="1"/>
        </p:nvSpPr>
        <p:spPr>
          <a:xfrm>
            <a:off x="2642464" y="1139531"/>
            <a:ext cx="3799874" cy="407804"/>
          </a:xfrm>
          <a:prstGeom prst="rect">
            <a:avLst/>
          </a:prstGeom>
        </p:spPr>
        <p:txBody>
          <a:bodyPr wrap="square" lIns="0" tIns="0" rIns="0" bIns="0">
            <a:spAutoFit/>
          </a:bodyPr>
          <a:lstStyle/>
          <a:p>
            <a:pPr>
              <a:spcAft>
                <a:spcPts val="300"/>
              </a:spcAft>
            </a:pPr>
            <a:r>
              <a:rPr lang="ja-JP" altLang="en-US" sz="1200" b="1" dirty="0">
                <a:solidFill>
                  <a:prstClr val="black"/>
                </a:solidFill>
                <a:effectLst/>
                <a:latin typeface="Arial" panose="020B0604020202020204" pitchFamily="34" charset="0"/>
                <a:ea typeface="メイリオ" panose="020B0604030504040204" pitchFamily="50" charset="-128"/>
              </a:rPr>
              <a:t>川崎医科大学総合医療センター 総合内科学</a:t>
            </a:r>
            <a:r>
              <a:rPr lang="en-US" altLang="ja-JP" sz="1200" b="1" dirty="0">
                <a:solidFill>
                  <a:prstClr val="black"/>
                </a:solidFill>
                <a:effectLst/>
                <a:latin typeface="Arial" panose="020B0604020202020204" pitchFamily="34" charset="0"/>
                <a:ea typeface="メイリオ" panose="020B0604030504040204" pitchFamily="50" charset="-128"/>
              </a:rPr>
              <a:t>2 </a:t>
            </a:r>
            <a:r>
              <a:rPr lang="ja-JP" altLang="en-US" sz="1200" b="1" dirty="0">
                <a:solidFill>
                  <a:prstClr val="black"/>
                </a:solidFill>
                <a:effectLst/>
                <a:latin typeface="Arial" panose="020B0604020202020204" pitchFamily="34" charset="0"/>
                <a:ea typeface="メイリオ" panose="020B0604030504040204" pitchFamily="50" charset="-128"/>
              </a:rPr>
              <a:t>特任教授</a:t>
            </a:r>
          </a:p>
          <a:p>
            <a:pPr>
              <a:spcAft>
                <a:spcPts val="300"/>
              </a:spcAft>
            </a:pPr>
            <a:r>
              <a:rPr lang="ja-JP" altLang="en-US" sz="1200" b="1" dirty="0">
                <a:solidFill>
                  <a:prstClr val="black"/>
                </a:solidFill>
                <a:effectLst/>
                <a:latin typeface="Arial" panose="020B0604020202020204" pitchFamily="34" charset="0"/>
                <a:ea typeface="メイリオ" panose="020B0604030504040204" pitchFamily="50" charset="-128"/>
              </a:rPr>
              <a:t>淳風会医療診療セクター長</a:t>
            </a:r>
          </a:p>
        </p:txBody>
      </p:sp>
      <p:sp>
        <p:nvSpPr>
          <p:cNvPr id="23" name="正方形/長方形 22"/>
          <p:cNvSpPr/>
          <p:nvPr userDrawn="1"/>
        </p:nvSpPr>
        <p:spPr>
          <a:xfrm>
            <a:off x="604884" y="1049002"/>
            <a:ext cx="1967206" cy="523220"/>
          </a:xfrm>
          <a:prstGeom prst="rect">
            <a:avLst/>
          </a:prstGeom>
          <a:noFill/>
        </p:spPr>
        <p:txBody>
          <a:bodyPr wrap="none" lIns="91440" tIns="45720" rIns="91440" bIns="45720">
            <a:spAutoFit/>
          </a:bodyPr>
          <a:lstStyle/>
          <a:p>
            <a:pPr algn="ctr"/>
            <a:r>
              <a:rPr lang="ja-JP" altLang="en-US" sz="2800" b="1" spc="50" dirty="0">
                <a:ln w="63500" cmpd="sng">
                  <a:solidFill>
                    <a:prstClr val="white"/>
                  </a:solidFill>
                  <a:prstDash val="solid"/>
                </a:ln>
                <a:solidFill>
                  <a:srgbClr val="000000"/>
                </a:solidFill>
                <a:effectLst>
                  <a:glow rad="38100">
                    <a:srgbClr val="4F81BD">
                      <a:alpha val="40000"/>
                    </a:srgbClr>
                  </a:glow>
                  <a:outerShdw blurRad="38100" dist="38100" dir="2700000" algn="tl">
                    <a:srgbClr val="000000">
                      <a:alpha val="43137"/>
                    </a:srgbClr>
                  </a:outerShdw>
                </a:effectLst>
                <a:latin typeface="Arial" panose="020B0604020202020204" pitchFamily="34" charset="0"/>
                <a:ea typeface="メイリオ" panose="020B0604030504040204" pitchFamily="50" charset="-128"/>
              </a:rPr>
              <a:t>春間 賢 </a:t>
            </a:r>
            <a:r>
              <a:rPr lang="ja-JP" altLang="en-US" b="1" spc="50" dirty="0">
                <a:ln w="63500" cmpd="sng">
                  <a:solidFill>
                    <a:prstClr val="white"/>
                  </a:solidFill>
                  <a:prstDash val="solid"/>
                </a:ln>
                <a:solidFill>
                  <a:srgbClr val="000000"/>
                </a:solidFill>
                <a:effectLst>
                  <a:glow rad="38100">
                    <a:srgbClr val="4F81BD">
                      <a:alpha val="40000"/>
                    </a:srgbClr>
                  </a:glow>
                  <a:outerShdw blurRad="38100" dist="38100" dir="2700000" algn="tl">
                    <a:srgbClr val="000000">
                      <a:alpha val="43137"/>
                    </a:srgbClr>
                  </a:outerShdw>
                </a:effectLst>
                <a:latin typeface="Arial" panose="020B0604020202020204" pitchFamily="34" charset="0"/>
                <a:ea typeface="メイリオ" panose="020B0604030504040204" pitchFamily="50" charset="-128"/>
              </a:rPr>
              <a:t>先生</a:t>
            </a:r>
          </a:p>
        </p:txBody>
      </p:sp>
      <p:sp>
        <p:nvSpPr>
          <p:cNvPr id="24" name="正方形/長方形 23"/>
          <p:cNvSpPr/>
          <p:nvPr userDrawn="1"/>
        </p:nvSpPr>
        <p:spPr>
          <a:xfrm>
            <a:off x="626522" y="1049002"/>
            <a:ext cx="1922321" cy="523220"/>
          </a:xfrm>
          <a:prstGeom prst="rect">
            <a:avLst/>
          </a:prstGeom>
        </p:spPr>
        <p:txBody>
          <a:bodyPr wrap="none">
            <a:spAutoFit/>
          </a:bodyPr>
          <a:lstStyle/>
          <a:p>
            <a:pPr>
              <a:spcAft>
                <a:spcPts val="300"/>
              </a:spcAft>
              <a:defRPr/>
            </a:pPr>
            <a:r>
              <a:rPr lang="zh-CN" altLang="en-US" sz="2800" b="1" dirty="0">
                <a:solidFill>
                  <a:prstClr val="black"/>
                </a:solidFill>
                <a:effectLst>
                  <a:glow rad="101600">
                    <a:prstClr val="white">
                      <a:alpha val="69000"/>
                    </a:prstClr>
                  </a:glow>
                </a:effectLst>
                <a:latin typeface="Arial" panose="020B0604020202020204" pitchFamily="34" charset="0"/>
                <a:ea typeface="メイリオ" panose="020B0604030504040204" pitchFamily="50" charset="-128"/>
              </a:rPr>
              <a:t>春間 賢</a:t>
            </a:r>
            <a:r>
              <a:rPr lang="ja-JP" altLang="en-US" sz="2800" b="1" baseline="0" dirty="0">
                <a:solidFill>
                  <a:prstClr val="black"/>
                </a:solidFill>
                <a:effectLst>
                  <a:glow rad="101600">
                    <a:prstClr val="white">
                      <a:alpha val="69000"/>
                    </a:prstClr>
                  </a:glow>
                </a:effectLst>
                <a:latin typeface="Arial" panose="020B0604020202020204" pitchFamily="34" charset="0"/>
                <a:ea typeface="メイリオ" panose="020B0604030504040204" pitchFamily="50" charset="-128"/>
              </a:rPr>
              <a:t> </a:t>
            </a:r>
            <a:r>
              <a:rPr lang="ja-JP" altLang="en-US" b="1" dirty="0">
                <a:solidFill>
                  <a:prstClr val="black"/>
                </a:solidFill>
                <a:effectLst>
                  <a:glow rad="101600">
                    <a:prstClr val="white">
                      <a:alpha val="69000"/>
                    </a:prstClr>
                  </a:glow>
                </a:effectLst>
                <a:latin typeface="Arial" panose="020B0604020202020204" pitchFamily="34" charset="0"/>
                <a:ea typeface="メイリオ" panose="020B0604030504040204" pitchFamily="50" charset="-128"/>
              </a:rPr>
              <a:t>先生</a:t>
            </a:r>
            <a:endParaRPr lang="en-US" altLang="zh-CN" b="1" dirty="0">
              <a:solidFill>
                <a:prstClr val="black"/>
              </a:solidFill>
              <a:effectLst>
                <a:glow rad="101600">
                  <a:prstClr val="white">
                    <a:alpha val="69000"/>
                  </a:prstClr>
                </a:glow>
              </a:effectLst>
              <a:latin typeface="Arial" panose="020B0604020202020204" pitchFamily="34" charset="0"/>
              <a:ea typeface="メイリオ" panose="020B0604030504040204" pitchFamily="50" charset="-128"/>
            </a:endParaRPr>
          </a:p>
        </p:txBody>
      </p:sp>
      <p:grpSp>
        <p:nvGrpSpPr>
          <p:cNvPr id="25" name="グループ化 24"/>
          <p:cNvGrpSpPr/>
          <p:nvPr userDrawn="1"/>
        </p:nvGrpSpPr>
        <p:grpSpPr>
          <a:xfrm>
            <a:off x="632032" y="3269144"/>
            <a:ext cx="872856" cy="324000"/>
            <a:chOff x="626346" y="2701260"/>
            <a:chExt cx="872856" cy="324000"/>
          </a:xfrm>
        </p:grpSpPr>
        <p:sp>
          <p:nvSpPr>
            <p:cNvPr id="26" name="角丸四角形 25"/>
            <p:cNvSpPr/>
            <p:nvPr/>
          </p:nvSpPr>
          <p:spPr>
            <a:xfrm>
              <a:off x="626346" y="2701260"/>
              <a:ext cx="872856" cy="324000"/>
            </a:xfrm>
            <a:prstGeom prst="roundRect">
              <a:avLst>
                <a:gd name="adj" fmla="val 34304"/>
              </a:avLst>
            </a:prstGeom>
            <a:solidFill>
              <a:schemeClr val="accent6"/>
            </a:solidFill>
            <a:ln>
              <a:solidFill>
                <a:schemeClr val="accent6">
                  <a:lumMod val="20000"/>
                  <a:lumOff val="80000"/>
                </a:schemeClr>
              </a:solidFill>
            </a:ln>
            <a:effectLst>
              <a:outerShdw blurRad="40000" dist="23000" dir="5400000" rotWithShape="0">
                <a:srgbClr val="000000">
                  <a:alpha val="70000"/>
                </a:srgbClr>
              </a:outerShdw>
            </a:effectLst>
          </p:spPr>
          <p:style>
            <a:lnRef idx="1">
              <a:schemeClr val="accent5"/>
            </a:lnRef>
            <a:fillRef idx="3">
              <a:schemeClr val="accent5"/>
            </a:fillRef>
            <a:effectRef idx="2">
              <a:schemeClr val="accent5"/>
            </a:effectRef>
            <a:fontRef idx="minor">
              <a:schemeClr val="lt1"/>
            </a:fontRef>
          </p:style>
          <p:txBody>
            <a:bodyPr lIns="0" tIns="36000" rIns="0" bIns="0" rtlCol="0" anchor="t"/>
            <a:lstStyle/>
            <a:p>
              <a:pPr algn="ctr"/>
              <a:endParaRPr lang="ja-JP" altLang="en-US" sz="1600" b="1">
                <a:solidFill>
                  <a:prstClr val="white"/>
                </a:solidFill>
                <a:latin typeface="Arial" panose="020B0604020202020204" pitchFamily="34" charset="0"/>
                <a:ea typeface="メイリオ" panose="020B0604030504040204" pitchFamily="50" charset="-128"/>
              </a:endParaRPr>
            </a:p>
          </p:txBody>
        </p:sp>
        <p:sp>
          <p:nvSpPr>
            <p:cNvPr id="27" name="テキスト ボックス 26"/>
            <p:cNvSpPr txBox="1"/>
            <p:nvPr/>
          </p:nvSpPr>
          <p:spPr>
            <a:xfrm>
              <a:off x="641070" y="2773260"/>
              <a:ext cx="843408" cy="246221"/>
            </a:xfrm>
            <a:prstGeom prst="rect">
              <a:avLst/>
            </a:prstGeom>
            <a:noFill/>
            <a:ln>
              <a:noFill/>
            </a:ln>
          </p:spPr>
          <p:txBody>
            <a:bodyPr wrap="square" lIns="0" tIns="0" rIns="0" bIns="0" rtlCol="0" anchor="t">
              <a:spAutoFit/>
            </a:bodyPr>
            <a:lstStyle/>
            <a:p>
              <a:pPr algn="ctr"/>
              <a:r>
                <a:rPr lang="ja-JP" altLang="en-US" sz="1600" b="1" dirty="0">
                  <a:ln w="18415" cmpd="sng">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メイリオ" panose="020B0604030504040204" pitchFamily="50" charset="-128"/>
                </a:rPr>
                <a:t>抄 録</a:t>
              </a:r>
              <a:endParaRPr lang="en-US" altLang="ja-JP" sz="1600" b="1" dirty="0">
                <a:ln w="18415" cmpd="sng">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メイリオ" panose="020B0604030504040204" pitchFamily="50" charset="-128"/>
              </a:endParaRPr>
            </a:p>
          </p:txBody>
        </p:sp>
      </p:grpSp>
      <p:sp>
        <p:nvSpPr>
          <p:cNvPr id="28" name="タイトル 1"/>
          <p:cNvSpPr txBox="1">
            <a:spLocks/>
          </p:cNvSpPr>
          <p:nvPr userDrawn="1"/>
        </p:nvSpPr>
        <p:spPr>
          <a:xfrm>
            <a:off x="522879" y="1959606"/>
            <a:ext cx="6335121" cy="1200329"/>
          </a:xfrm>
          <a:prstGeom prst="rect">
            <a:avLst/>
          </a:prstGeom>
          <a:effectLst/>
        </p:spPr>
        <p:txBody>
          <a:bodyPr vert="horz" wrap="square" lIns="91440" tIns="45720" rIns="91440" bIns="45720" rtlCol="0" anchor="t" anchorCtr="0">
            <a:sp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lnSpc>
                <a:spcPct val="100000"/>
              </a:lnSpc>
            </a:pPr>
            <a:r>
              <a:rPr lang="ja-JP" altLang="en-US" sz="3600" b="1" dirty="0">
                <a:solidFill>
                  <a:srgbClr val="002060"/>
                </a:solidFill>
                <a:effectLst>
                  <a:glow rad="152400">
                    <a:prstClr val="white"/>
                  </a:glow>
                </a:effectLst>
                <a:latin typeface="Arial" panose="020B0604020202020204" pitchFamily="34" charset="0"/>
                <a:ea typeface="メイリオ" panose="020B0604030504040204" pitchFamily="50" charset="-128"/>
                <a:cs typeface="ヒラギノ角ゴ StdN W5"/>
              </a:rPr>
              <a:t>便秘症の治療</a:t>
            </a:r>
          </a:p>
          <a:p>
            <a:pPr algn="l">
              <a:lnSpc>
                <a:spcPct val="100000"/>
              </a:lnSpc>
            </a:pPr>
            <a:r>
              <a:rPr lang="ja-JP" altLang="en-US" sz="3600" b="1" dirty="0" err="1">
                <a:solidFill>
                  <a:srgbClr val="002060"/>
                </a:solidFill>
                <a:effectLst>
                  <a:glow rad="152400">
                    <a:prstClr val="white"/>
                  </a:glow>
                </a:effectLst>
                <a:latin typeface="Arial" panose="020B0604020202020204" pitchFamily="34" charset="0"/>
                <a:ea typeface="メイリオ" panose="020B0604030504040204" pitchFamily="50" charset="-128"/>
                <a:cs typeface="ヒラギノ角ゴ StdN W5"/>
              </a:rPr>
              <a:t>ー</a:t>
            </a:r>
            <a:r>
              <a:rPr lang="ja-JP" altLang="en-US" sz="3600" b="1" dirty="0">
                <a:solidFill>
                  <a:srgbClr val="002060"/>
                </a:solidFill>
                <a:effectLst>
                  <a:glow rad="152400">
                    <a:prstClr val="white"/>
                  </a:glow>
                </a:effectLst>
                <a:latin typeface="Arial" panose="020B0604020202020204" pitchFamily="34" charset="0"/>
                <a:ea typeface="メイリオ" panose="020B0604030504040204" pitchFamily="50" charset="-128"/>
                <a:cs typeface="ヒラギノ角ゴ StdN W5"/>
              </a:rPr>
              <a:t>リアルワールドのお話</a:t>
            </a:r>
          </a:p>
        </p:txBody>
      </p:sp>
      <p:sp>
        <p:nvSpPr>
          <p:cNvPr id="30" name="正方形/長方形 29"/>
          <p:cNvSpPr/>
          <p:nvPr userDrawn="1"/>
        </p:nvSpPr>
        <p:spPr>
          <a:xfrm>
            <a:off x="686948" y="3787119"/>
            <a:ext cx="5484104" cy="5232202"/>
          </a:xfrm>
          <a:prstGeom prst="rect">
            <a:avLst/>
          </a:prstGeom>
        </p:spPr>
        <p:txBody>
          <a:bodyPr wrap="square" lIns="0" tIns="0" rIns="0" bIns="0">
            <a:spAutoFit/>
          </a:bodyPr>
          <a:lstStyle/>
          <a:p>
            <a:pPr algn="l">
              <a:lnSpc>
                <a:spcPts val="2400"/>
              </a:lnSpc>
              <a:spcBef>
                <a:spcPts val="0"/>
              </a:spcBef>
              <a:defRPr/>
            </a:pPr>
            <a:r>
              <a:rPr lang="ja-JP" altLang="en-US" sz="1800" spc="30" dirty="0">
                <a:solidFill>
                  <a:prstClr val="black"/>
                </a:solidFill>
                <a:latin typeface="Arial" panose="020B0604020202020204" pitchFamily="34" charset="0"/>
                <a:ea typeface="メイリオ" panose="020B0604030504040204" pitchFamily="50" charset="-128"/>
              </a:rPr>
              <a:t>慢性便秘症診療ガイドラインの普及や複数の新規便秘症治療薬の登場により、酸化マグネシウムや刺激性下剤といった薬剤が中心であった便秘治療は進歩をとげているが、実診療の現場では新規の薬剤が十分に使用されているとは言えない。その理由として、便秘は</a:t>
            </a:r>
            <a:r>
              <a:rPr lang="en-US" altLang="ja-JP" sz="1800" spc="30" dirty="0">
                <a:solidFill>
                  <a:prstClr val="black"/>
                </a:solidFill>
                <a:latin typeface="Arial" panose="020B0604020202020204" pitchFamily="34" charset="0"/>
                <a:ea typeface="メイリオ" panose="020B0604030504040204" pitchFamily="50" charset="-128"/>
              </a:rPr>
              <a:t>QOL</a:t>
            </a:r>
            <a:r>
              <a:rPr lang="ja-JP" altLang="en-US" sz="1800" spc="30" dirty="0">
                <a:solidFill>
                  <a:prstClr val="black"/>
                </a:solidFill>
                <a:latin typeface="Arial" panose="020B0604020202020204" pitchFamily="34" charset="0"/>
                <a:ea typeface="メイリオ" panose="020B0604030504040204" pitchFamily="50" charset="-128"/>
              </a:rPr>
              <a:t>を障害するが致死的疾患ではない、また、便秘は高齢者に多い疾患で、高齢者は併存疾患による多剤服用や生理機能の低下といった薬物動態への影響が考えられる為、新規の便秘薬を投与することが躊躇われることである。</a:t>
            </a:r>
          </a:p>
          <a:p>
            <a:pPr algn="l">
              <a:lnSpc>
                <a:spcPts val="2400"/>
              </a:lnSpc>
              <a:spcBef>
                <a:spcPts val="0"/>
              </a:spcBef>
              <a:defRPr/>
            </a:pPr>
            <a:r>
              <a:rPr lang="ja-JP" altLang="en-US" sz="1800" spc="30" dirty="0">
                <a:solidFill>
                  <a:prstClr val="black"/>
                </a:solidFill>
                <a:latin typeface="Arial" panose="020B0604020202020204" pitchFamily="34" charset="0"/>
                <a:ea typeface="メイリオ" panose="020B0604030504040204" pitchFamily="50" charset="-128"/>
              </a:rPr>
              <a:t>本講演では、超高齢社会を迎えている日本の便秘治療における課題を踏まえ、特に高齢の便秘患者に対する薬剤選択のポイント、ならびにそのような高齢の便秘患者に対するリンゼスが貢献できる点について、新たに発表されたリンゼスの国内臨床エビデンスの紹介も交えながら解説したい。</a:t>
            </a:r>
          </a:p>
          <a:p>
            <a:pPr algn="l">
              <a:lnSpc>
                <a:spcPts val="2400"/>
              </a:lnSpc>
              <a:spcBef>
                <a:spcPts val="0"/>
              </a:spcBef>
              <a:defRPr/>
            </a:pPr>
            <a:r>
              <a:rPr lang="en-US" altLang="ja-JP" sz="1800" spc="30" dirty="0">
                <a:solidFill>
                  <a:prstClr val="black"/>
                </a:solidFill>
                <a:latin typeface="Arial" panose="020B0604020202020204" pitchFamily="34" charset="0"/>
                <a:ea typeface="メイリオ" panose="020B0604030504040204" pitchFamily="50" charset="-128"/>
              </a:rPr>
              <a:t>1)</a:t>
            </a:r>
            <a:r>
              <a:rPr lang="ja-JP" altLang="en-US" sz="1800" spc="30" dirty="0">
                <a:solidFill>
                  <a:prstClr val="black"/>
                </a:solidFill>
                <a:latin typeface="Arial" panose="020B0604020202020204" pitchFamily="34" charset="0"/>
                <a:ea typeface="メイリオ" panose="020B0604030504040204" pitchFamily="50" charset="-128"/>
              </a:rPr>
              <a:t>三輪 洋人 他：</a:t>
            </a:r>
            <a:r>
              <a:rPr lang="en-US" altLang="ja-JP" sz="1800" spc="30" dirty="0" err="1">
                <a:solidFill>
                  <a:prstClr val="black"/>
                </a:solidFill>
                <a:latin typeface="Arial" panose="020B0604020202020204" pitchFamily="34" charset="0"/>
                <a:ea typeface="メイリオ" panose="020B0604030504040204" pitchFamily="50" charset="-128"/>
              </a:rPr>
              <a:t>Ther</a:t>
            </a:r>
            <a:r>
              <a:rPr lang="en-US" altLang="ja-JP" sz="1800" spc="30" dirty="0">
                <a:solidFill>
                  <a:prstClr val="black"/>
                </a:solidFill>
                <a:latin typeface="Arial" panose="020B0604020202020204" pitchFamily="34" charset="0"/>
                <a:ea typeface="メイリオ" panose="020B0604030504040204" pitchFamily="50" charset="-128"/>
              </a:rPr>
              <a:t> Res. 38</a:t>
            </a:r>
            <a:r>
              <a:rPr lang="ja-JP" altLang="en-US" sz="1800" spc="30" dirty="0">
                <a:solidFill>
                  <a:prstClr val="black"/>
                </a:solidFill>
                <a:latin typeface="Arial" panose="020B0604020202020204" pitchFamily="34" charset="0"/>
                <a:ea typeface="メイリオ" panose="020B0604030504040204" pitchFamily="50" charset="-128"/>
              </a:rPr>
              <a:t>：</a:t>
            </a:r>
            <a:r>
              <a:rPr lang="en-US" altLang="ja-JP" sz="1800" spc="30" dirty="0">
                <a:solidFill>
                  <a:prstClr val="black"/>
                </a:solidFill>
                <a:latin typeface="Arial" panose="020B0604020202020204" pitchFamily="34" charset="0"/>
                <a:ea typeface="メイリオ" panose="020B0604030504040204" pitchFamily="50" charset="-128"/>
              </a:rPr>
              <a:t>1101, 2017.</a:t>
            </a:r>
          </a:p>
        </p:txBody>
      </p:sp>
    </p:spTree>
    <p:extLst>
      <p:ext uri="{BB962C8B-B14F-4D97-AF65-F5344CB8AC3E}">
        <p14:creationId xmlns:p14="http://schemas.microsoft.com/office/powerpoint/2010/main" val="9779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pic>
        <p:nvPicPr>
          <p:cNvPr id="28" name="図 27"/>
          <p:cNvPicPr>
            <a:picLocks noChangeAspect="1"/>
          </p:cNvPicPr>
          <p:nvPr userDrawn="1"/>
        </p:nvPicPr>
        <p:blipFill rotWithShape="1">
          <a:blip r:embed="rId2"/>
          <a:srcRect l="802" r="425" b="673"/>
          <a:stretch/>
        </p:blipFill>
        <p:spPr>
          <a:xfrm>
            <a:off x="0" y="0"/>
            <a:ext cx="6858111" cy="9926423"/>
          </a:xfrm>
          <a:prstGeom prst="rect">
            <a:avLst/>
          </a:prstGeom>
        </p:spPr>
      </p:pic>
      <p:sp>
        <p:nvSpPr>
          <p:cNvPr id="47" name="正方形/長方形 46"/>
          <p:cNvSpPr/>
          <p:nvPr userDrawn="1"/>
        </p:nvSpPr>
        <p:spPr>
          <a:xfrm>
            <a:off x="-12700" y="4812632"/>
            <a:ext cx="6882061" cy="5118099"/>
          </a:xfrm>
          <a:prstGeom prst="rect">
            <a:avLst/>
          </a:prstGeom>
          <a:gradFill flip="none" rotWithShape="1">
            <a:gsLst>
              <a:gs pos="13000">
                <a:srgbClr val="FFFFFF">
                  <a:alpha val="0"/>
                </a:srgbClr>
              </a:gs>
              <a:gs pos="80000">
                <a:srgbClr val="00B0F0"/>
              </a:gs>
              <a:gs pos="100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ffectLst>
                <a:glow>
                  <a:prstClr val="white"/>
                </a:glow>
              </a:effectLst>
            </a:endParaRPr>
          </a:p>
        </p:txBody>
      </p:sp>
      <p:sp>
        <p:nvSpPr>
          <p:cNvPr id="37" name="正方形/長方形 36"/>
          <p:cNvSpPr/>
          <p:nvPr userDrawn="1"/>
        </p:nvSpPr>
        <p:spPr>
          <a:xfrm>
            <a:off x="8275" y="4551835"/>
            <a:ext cx="6861086" cy="4207153"/>
          </a:xfrm>
          <a:prstGeom prst="rect">
            <a:avLst/>
          </a:prstGeom>
          <a:gradFill>
            <a:gsLst>
              <a:gs pos="0">
                <a:schemeClr val="bg1">
                  <a:alpha val="0"/>
                </a:schemeClr>
              </a:gs>
              <a:gs pos="82000">
                <a:srgbClr val="FFFFFF"/>
              </a:gs>
              <a:gs pos="66000">
                <a:srgbClr val="FFFFFF"/>
              </a:gs>
              <a:gs pos="100000">
                <a:schemeClr val="bg1">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55" name="タイトル 1"/>
          <p:cNvSpPr txBox="1">
            <a:spLocks/>
          </p:cNvSpPr>
          <p:nvPr userDrawn="1"/>
        </p:nvSpPr>
        <p:spPr>
          <a:xfrm>
            <a:off x="0" y="9531544"/>
            <a:ext cx="6858000" cy="296825"/>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prstClr val="white"/>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3"/>
              </a:rPr>
              <a:t>主催：アステラス製薬株式会社</a:t>
            </a:r>
          </a:p>
          <a:p>
            <a:endParaRPr lang="ja-JP" altLang="en-US" sz="1600" b="1" dirty="0">
              <a:solidFill>
                <a:prstClr val="white"/>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3"/>
            </a:endParaRPr>
          </a:p>
        </p:txBody>
      </p:sp>
      <p:grpSp>
        <p:nvGrpSpPr>
          <p:cNvPr id="26" name="グループ化 25"/>
          <p:cNvGrpSpPr/>
          <p:nvPr userDrawn="1"/>
        </p:nvGrpSpPr>
        <p:grpSpPr>
          <a:xfrm>
            <a:off x="249027" y="6465844"/>
            <a:ext cx="872856" cy="324000"/>
            <a:chOff x="626346" y="2701260"/>
            <a:chExt cx="872856" cy="324000"/>
          </a:xfrm>
        </p:grpSpPr>
        <p:sp>
          <p:nvSpPr>
            <p:cNvPr id="27" name="角丸四角形 26"/>
            <p:cNvSpPr/>
            <p:nvPr/>
          </p:nvSpPr>
          <p:spPr>
            <a:xfrm>
              <a:off x="626346" y="2701260"/>
              <a:ext cx="872856" cy="324000"/>
            </a:xfrm>
            <a:prstGeom prst="roundRect">
              <a:avLst>
                <a:gd name="adj" fmla="val 34304"/>
              </a:avLst>
            </a:prstGeom>
            <a:solidFill>
              <a:schemeClr val="accent6"/>
            </a:solidFill>
            <a:ln>
              <a:solidFill>
                <a:schemeClr val="accent6">
                  <a:lumMod val="20000"/>
                  <a:lumOff val="80000"/>
                </a:schemeClr>
              </a:solidFill>
            </a:ln>
          </p:spPr>
          <p:style>
            <a:lnRef idx="1">
              <a:schemeClr val="accent5"/>
            </a:lnRef>
            <a:fillRef idx="3">
              <a:schemeClr val="accent5"/>
            </a:fillRef>
            <a:effectRef idx="2">
              <a:schemeClr val="accent5"/>
            </a:effectRef>
            <a:fontRef idx="minor">
              <a:schemeClr val="lt1"/>
            </a:fontRef>
          </p:style>
          <p:txBody>
            <a:bodyPr lIns="0" tIns="36000" rIns="0" bIns="0" rtlCol="0" anchor="t"/>
            <a:lstStyle/>
            <a:p>
              <a:pPr algn="ctr"/>
              <a:endParaRPr lang="ja-JP" altLang="en-US" sz="1400">
                <a:solidFill>
                  <a:prstClr val="white"/>
                </a:solidFill>
                <a:latin typeface="Arial" panose="020B0604020202020204" pitchFamily="34" charset="0"/>
                <a:ea typeface="メイリオ" panose="020B0604030504040204" pitchFamily="50" charset="-128"/>
              </a:endParaRPr>
            </a:p>
          </p:txBody>
        </p:sp>
        <p:sp>
          <p:nvSpPr>
            <p:cNvPr id="30" name="テキスト ボックス 29"/>
            <p:cNvSpPr txBox="1"/>
            <p:nvPr/>
          </p:nvSpPr>
          <p:spPr>
            <a:xfrm>
              <a:off x="641070" y="2773260"/>
              <a:ext cx="843408" cy="246221"/>
            </a:xfrm>
            <a:prstGeom prst="rect">
              <a:avLst/>
            </a:prstGeom>
            <a:noFill/>
            <a:ln>
              <a:noFill/>
            </a:ln>
          </p:spPr>
          <p:txBody>
            <a:bodyPr wrap="square" lIns="0" tIns="0" rIns="0" bIns="0" rtlCol="0" anchor="t">
              <a:spAutoFit/>
            </a:bodyPr>
            <a:lstStyle/>
            <a:p>
              <a:pPr algn="ctr"/>
              <a:r>
                <a:rPr lang="ja-JP" altLang="en-US" sz="1600" b="1" dirty="0">
                  <a:ln w="18415" cmpd="sng">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メイリオ" panose="020B0604030504040204" pitchFamily="50" charset="-128"/>
                </a:rPr>
                <a:t>会  場</a:t>
              </a:r>
              <a:endParaRPr lang="en-US" altLang="ja-JP" sz="1600" b="1" dirty="0">
                <a:ln w="18415" cmpd="sng">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メイリオ" panose="020B0604030504040204" pitchFamily="50" charset="-128"/>
              </a:endParaRPr>
            </a:p>
          </p:txBody>
        </p:sp>
      </p:grpSp>
      <p:sp>
        <p:nvSpPr>
          <p:cNvPr id="24" name="テキスト ボックス 23"/>
          <p:cNvSpPr txBox="1"/>
          <p:nvPr userDrawn="1"/>
        </p:nvSpPr>
        <p:spPr>
          <a:xfrm>
            <a:off x="4564498" y="123852"/>
            <a:ext cx="2185214" cy="461665"/>
          </a:xfrm>
          <a:prstGeom prst="rect">
            <a:avLst/>
          </a:prstGeom>
          <a:noFill/>
        </p:spPr>
        <p:txBody>
          <a:bodyPr wrap="none" rtlCol="0">
            <a:spAutoFit/>
          </a:bodyPr>
          <a:lstStyle/>
          <a:p>
            <a:r>
              <a:rPr kumimoji="1" lang="ja-JP" altLang="en-US" sz="1200" b="1" dirty="0">
                <a:solidFill>
                  <a:schemeClr val="tx2"/>
                </a:solidFill>
                <a:effectLst>
                  <a:glow rad="63500">
                    <a:schemeClr val="bg1"/>
                  </a:glow>
                  <a:outerShdw blurRad="38100" dist="38100" dir="2700000" algn="tl">
                    <a:srgbClr val="000000">
                      <a:alpha val="43137"/>
                    </a:srgbClr>
                  </a:outerShdw>
                </a:effectLst>
                <a:latin typeface="メイリオ" pitchFamily="50" charset="-128"/>
                <a:ea typeface="メイリオ" pitchFamily="50" charset="-128"/>
              </a:rPr>
              <a:t>インターネットを利用した</a:t>
            </a:r>
          </a:p>
          <a:p>
            <a:r>
              <a:rPr kumimoji="1" lang="ja-JP" altLang="en-US" sz="1200" b="1" dirty="0">
                <a:solidFill>
                  <a:schemeClr val="tx2"/>
                </a:solidFill>
                <a:effectLst>
                  <a:glow rad="63500">
                    <a:schemeClr val="bg1"/>
                  </a:glow>
                  <a:outerShdw blurRad="38100" dist="38100" dir="2700000" algn="tl">
                    <a:srgbClr val="000000">
                      <a:alpha val="43137"/>
                    </a:srgbClr>
                  </a:outerShdw>
                </a:effectLst>
                <a:latin typeface="メイリオ" pitchFamily="50" charset="-128"/>
                <a:ea typeface="メイリオ" pitchFamily="50" charset="-128"/>
              </a:rPr>
              <a:t>視聴者参加型ライブセミナー</a:t>
            </a:r>
          </a:p>
        </p:txBody>
      </p:sp>
      <p:grpSp>
        <p:nvGrpSpPr>
          <p:cNvPr id="62" name="グループ化 61"/>
          <p:cNvGrpSpPr/>
          <p:nvPr userDrawn="1"/>
        </p:nvGrpSpPr>
        <p:grpSpPr>
          <a:xfrm>
            <a:off x="258367" y="7107621"/>
            <a:ext cx="872856" cy="324000"/>
            <a:chOff x="626346" y="2701260"/>
            <a:chExt cx="872856" cy="324000"/>
          </a:xfrm>
        </p:grpSpPr>
        <p:sp>
          <p:nvSpPr>
            <p:cNvPr id="63" name="角丸四角形 62"/>
            <p:cNvSpPr/>
            <p:nvPr/>
          </p:nvSpPr>
          <p:spPr>
            <a:xfrm>
              <a:off x="626346" y="2701260"/>
              <a:ext cx="872856" cy="324000"/>
            </a:xfrm>
            <a:prstGeom prst="roundRect">
              <a:avLst>
                <a:gd name="adj" fmla="val 34304"/>
              </a:avLst>
            </a:prstGeom>
            <a:solidFill>
              <a:schemeClr val="accent6"/>
            </a:solidFill>
            <a:ln>
              <a:solidFill>
                <a:schemeClr val="accent6">
                  <a:lumMod val="20000"/>
                  <a:lumOff val="80000"/>
                </a:schemeClr>
              </a:solidFill>
            </a:ln>
          </p:spPr>
          <p:style>
            <a:lnRef idx="1">
              <a:schemeClr val="accent5"/>
            </a:lnRef>
            <a:fillRef idx="3">
              <a:schemeClr val="accent5"/>
            </a:fillRef>
            <a:effectRef idx="2">
              <a:schemeClr val="accent5"/>
            </a:effectRef>
            <a:fontRef idx="minor">
              <a:schemeClr val="lt1"/>
            </a:fontRef>
          </p:style>
          <p:txBody>
            <a:bodyPr lIns="0" tIns="36000" rIns="0" bIns="0" rtlCol="0" anchor="t"/>
            <a:lstStyle/>
            <a:p>
              <a:pPr algn="ctr"/>
              <a:endParaRPr lang="ja-JP" altLang="en-US" sz="1600" b="1">
                <a:solidFill>
                  <a:prstClr val="white"/>
                </a:solidFill>
                <a:latin typeface="Arial" panose="020B0604020202020204" pitchFamily="34" charset="0"/>
                <a:ea typeface="メイリオ" panose="020B0604030504040204" pitchFamily="50" charset="-128"/>
              </a:endParaRPr>
            </a:p>
          </p:txBody>
        </p:sp>
        <p:sp>
          <p:nvSpPr>
            <p:cNvPr id="64" name="テキスト ボックス 63"/>
            <p:cNvSpPr txBox="1"/>
            <p:nvPr/>
          </p:nvSpPr>
          <p:spPr>
            <a:xfrm>
              <a:off x="641070" y="2773260"/>
              <a:ext cx="843408" cy="246221"/>
            </a:xfrm>
            <a:prstGeom prst="rect">
              <a:avLst/>
            </a:prstGeom>
            <a:noFill/>
            <a:ln>
              <a:noFill/>
            </a:ln>
          </p:spPr>
          <p:txBody>
            <a:bodyPr wrap="square" lIns="0" tIns="0" rIns="0" bIns="0" rtlCol="0" anchor="t">
              <a:spAutoFit/>
            </a:bodyPr>
            <a:lstStyle/>
            <a:p>
              <a:pPr algn="ctr"/>
              <a:r>
                <a:rPr lang="ja-JP" altLang="en-US" sz="1600" b="1" dirty="0">
                  <a:ln w="18415" cmpd="sng">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メイリオ" panose="020B0604030504040204" pitchFamily="50" charset="-128"/>
                </a:rPr>
                <a:t>演</a:t>
              </a:r>
              <a:r>
                <a:rPr lang="ja-JP" altLang="en-US" sz="1600" b="1" baseline="0" dirty="0">
                  <a:ln w="18415" cmpd="sng">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メイリオ" panose="020B0604030504040204" pitchFamily="50" charset="-128"/>
                </a:rPr>
                <a:t>  </a:t>
              </a:r>
              <a:r>
                <a:rPr lang="ja-JP" altLang="en-US" sz="1600" b="1" dirty="0">
                  <a:ln w="18415" cmpd="sng">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メイリオ" panose="020B0604030504040204" pitchFamily="50" charset="-128"/>
                </a:rPr>
                <a:t>者</a:t>
              </a:r>
              <a:endParaRPr lang="en-US" altLang="ja-JP" sz="1600" b="1" dirty="0">
                <a:ln w="18415" cmpd="sng">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メイリオ" panose="020B0604030504040204" pitchFamily="50" charset="-128"/>
              </a:endParaRPr>
            </a:p>
          </p:txBody>
        </p:sp>
      </p:grpSp>
      <p:grpSp>
        <p:nvGrpSpPr>
          <p:cNvPr id="65" name="グループ化 64"/>
          <p:cNvGrpSpPr/>
          <p:nvPr userDrawn="1"/>
        </p:nvGrpSpPr>
        <p:grpSpPr>
          <a:xfrm>
            <a:off x="258367" y="8782764"/>
            <a:ext cx="1621194" cy="324000"/>
            <a:chOff x="626346" y="2701260"/>
            <a:chExt cx="872856" cy="324000"/>
          </a:xfrm>
        </p:grpSpPr>
        <p:sp>
          <p:nvSpPr>
            <p:cNvPr id="66" name="角丸四角形 65"/>
            <p:cNvSpPr/>
            <p:nvPr/>
          </p:nvSpPr>
          <p:spPr>
            <a:xfrm>
              <a:off x="626346" y="2701260"/>
              <a:ext cx="872856" cy="324000"/>
            </a:xfrm>
            <a:prstGeom prst="roundRect">
              <a:avLst>
                <a:gd name="adj" fmla="val 34304"/>
              </a:avLst>
            </a:prstGeom>
            <a:solidFill>
              <a:schemeClr val="accent6"/>
            </a:solidFill>
            <a:ln>
              <a:solidFill>
                <a:schemeClr val="accent6">
                  <a:lumMod val="20000"/>
                  <a:lumOff val="80000"/>
                </a:schemeClr>
              </a:solidFill>
            </a:ln>
          </p:spPr>
          <p:style>
            <a:lnRef idx="1">
              <a:schemeClr val="accent5"/>
            </a:lnRef>
            <a:fillRef idx="3">
              <a:schemeClr val="accent5"/>
            </a:fillRef>
            <a:effectRef idx="2">
              <a:schemeClr val="accent5"/>
            </a:effectRef>
            <a:fontRef idx="minor">
              <a:schemeClr val="lt1"/>
            </a:fontRef>
          </p:style>
          <p:txBody>
            <a:bodyPr lIns="0" tIns="36000" rIns="0" bIns="0" rtlCol="0" anchor="t"/>
            <a:lstStyle/>
            <a:p>
              <a:pPr algn="ctr"/>
              <a:endParaRPr lang="ja-JP" altLang="en-US" sz="1600" b="1">
                <a:solidFill>
                  <a:prstClr val="white"/>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endParaRPr>
            </a:p>
          </p:txBody>
        </p:sp>
        <p:sp>
          <p:nvSpPr>
            <p:cNvPr id="67" name="テキスト ボックス 66"/>
            <p:cNvSpPr txBox="1"/>
            <p:nvPr/>
          </p:nvSpPr>
          <p:spPr>
            <a:xfrm>
              <a:off x="641070" y="2744385"/>
              <a:ext cx="843408" cy="246221"/>
            </a:xfrm>
            <a:prstGeom prst="rect">
              <a:avLst/>
            </a:prstGeom>
            <a:noFill/>
            <a:ln>
              <a:noFill/>
            </a:ln>
          </p:spPr>
          <p:txBody>
            <a:bodyPr wrap="square" lIns="0" tIns="0" rIns="0" bIns="0" rtlCol="0" anchor="t">
              <a:spAutoFit/>
            </a:bodyPr>
            <a:lstStyle/>
            <a:p>
              <a:pPr algn="ctr"/>
              <a:r>
                <a:rPr lang="en-US" altLang="ja-JP" sz="1600" b="1" dirty="0">
                  <a:solidFill>
                    <a:prstClr val="white"/>
                  </a:solidFill>
                  <a:effectLst>
                    <a:outerShdw blurRad="38100" dist="38100" dir="2700000" algn="tl">
                      <a:srgbClr val="000000">
                        <a:alpha val="43137"/>
                      </a:srgbClr>
                    </a:outerShdw>
                  </a:effectLst>
                  <a:latin typeface="Arial" panose="020B0604020202020204" pitchFamily="34" charset="0"/>
                  <a:ea typeface="Meiryo" charset="-128"/>
                  <a:cs typeface="Meiryo" charset="-128"/>
                </a:rPr>
                <a:t>Q&amp;A Session</a:t>
              </a:r>
              <a:endParaRPr lang="en-US" altLang="ja-JP" sz="1600" b="1" dirty="0">
                <a:ln w="18415" cmpd="sng">
                  <a:noFill/>
                  <a:prstDash val="solid"/>
                </a:ln>
                <a:solidFill>
                  <a:prstClr val="white"/>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メイリオ" panose="020B0604030504040204" pitchFamily="50" charset="-128"/>
              </a:endParaRPr>
            </a:p>
          </p:txBody>
        </p:sp>
      </p:grpSp>
      <p:grpSp>
        <p:nvGrpSpPr>
          <p:cNvPr id="29" name="グループ化 28"/>
          <p:cNvGrpSpPr/>
          <p:nvPr userDrawn="1"/>
        </p:nvGrpSpPr>
        <p:grpSpPr>
          <a:xfrm>
            <a:off x="158497" y="9520897"/>
            <a:ext cx="1551608" cy="338554"/>
            <a:chOff x="158497" y="9520897"/>
            <a:chExt cx="1551608" cy="338554"/>
          </a:xfrm>
        </p:grpSpPr>
        <p:sp>
          <p:nvSpPr>
            <p:cNvPr id="33" name="四角形: 角を丸くする 24">
              <a:extLst>
                <a:ext uri="{FF2B5EF4-FFF2-40B4-BE49-F238E27FC236}">
                  <a16:creationId xmlns:a16="http://schemas.microsoft.com/office/drawing/2014/main" id="{196F36DF-AD4A-4D68-B452-4BBED58ACD4A}"/>
                </a:ext>
              </a:extLst>
            </p:cNvPr>
            <p:cNvSpPr/>
            <p:nvPr/>
          </p:nvSpPr>
          <p:spPr>
            <a:xfrm>
              <a:off x="158497" y="9558347"/>
              <a:ext cx="1551608" cy="2270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4" name="テキスト ボックス 33">
              <a:extLst>
                <a:ext uri="{FF2B5EF4-FFF2-40B4-BE49-F238E27FC236}">
                  <a16:creationId xmlns:a16="http://schemas.microsoft.com/office/drawing/2014/main" id="{38112763-B7C1-46AB-910D-DC25529DEA42}"/>
                </a:ext>
              </a:extLst>
            </p:cNvPr>
            <p:cNvSpPr txBox="1"/>
            <p:nvPr/>
          </p:nvSpPr>
          <p:spPr>
            <a:xfrm>
              <a:off x="158497" y="9520897"/>
              <a:ext cx="1551608" cy="338554"/>
            </a:xfrm>
            <a:prstGeom prst="rect">
              <a:avLst/>
            </a:prstGeom>
            <a:noFill/>
          </p:spPr>
          <p:txBody>
            <a:bodyPr wrap="square">
              <a:spAutoFit/>
            </a:bodyPr>
            <a:lstStyle/>
            <a:p>
              <a:pPr algn="ctr"/>
              <a:r>
                <a:rPr lang="en-US" altLang="ja-JP" sz="1600" b="0" dirty="0">
                  <a:solidFill>
                    <a:schemeClr val="tx1"/>
                  </a:solidFill>
                  <a:latin typeface="Arial" panose="020B0604020202020204" pitchFamily="34" charset="0"/>
                  <a:cs typeface="Arial" panose="020B0604020202020204" pitchFamily="34" charset="0"/>
                </a:rPr>
                <a:t>LNZ/T</a:t>
              </a:r>
              <a:endParaRPr lang="ja-JP" altLang="en-US" sz="1600" b="0" dirty="0">
                <a:solidFill>
                  <a:schemeClr val="tx1"/>
                </a:solidFill>
                <a:latin typeface="Arial" panose="020B0604020202020204" pitchFamily="34" charset="0"/>
                <a:cs typeface="Arial" panose="020B0604020202020204" pitchFamily="34" charset="0"/>
              </a:endParaRPr>
            </a:p>
          </p:txBody>
        </p:sp>
      </p:grpSp>
      <p:sp>
        <p:nvSpPr>
          <p:cNvPr id="35" name="正方形/長方形 34"/>
          <p:cNvSpPr/>
          <p:nvPr userDrawn="1"/>
        </p:nvSpPr>
        <p:spPr>
          <a:xfrm>
            <a:off x="85162" y="174998"/>
            <a:ext cx="1367110" cy="446276"/>
          </a:xfrm>
          <a:prstGeom prst="rect">
            <a:avLst/>
          </a:prstGeom>
          <a:noFill/>
        </p:spPr>
        <p:txBody>
          <a:bodyPr wrap="square" lIns="91440" tIns="45720" rIns="91440" bIns="45720">
            <a:spAutoFit/>
          </a:bodyPr>
          <a:lstStyle/>
          <a:p>
            <a:pPr algn="dist"/>
            <a:r>
              <a:rPr lang="ja-JP" altLang="en-US" sz="1600" b="1" spc="50" dirty="0">
                <a:ln w="63500" cmpd="sng">
                  <a:solidFill>
                    <a:prstClr val="white"/>
                  </a:solidFill>
                  <a:prstDash val="solid"/>
                </a:ln>
                <a:solidFill>
                  <a:srgbClr val="000000"/>
                </a:solidFill>
                <a:effectLst>
                  <a:glow rad="38100">
                    <a:srgbClr val="4F81BD">
                      <a:alpha val="40000"/>
                    </a:srgbClr>
                  </a:glow>
                  <a:outerShdw blurRad="38100" dist="38100" dir="2700000" algn="tl">
                    <a:srgbClr val="000000">
                      <a:alpha val="43137"/>
                    </a:srgbClr>
                  </a:outerShdw>
                </a:effectLst>
                <a:latin typeface="Arial" panose="020B0604020202020204" pitchFamily="34" charset="0"/>
                <a:ea typeface="メイリオ" panose="020B0604030504040204" pitchFamily="50" charset="-128"/>
              </a:rPr>
              <a:t>慢性便秘症</a:t>
            </a:r>
          </a:p>
          <a:p>
            <a:pPr algn="dist"/>
            <a:r>
              <a:rPr lang="en-US" altLang="ja-JP" sz="700" b="1" spc="50" dirty="0">
                <a:ln w="63500" cmpd="sng">
                  <a:solidFill>
                    <a:prstClr val="white"/>
                  </a:solidFill>
                  <a:prstDash val="solid"/>
                </a:ln>
                <a:solidFill>
                  <a:srgbClr val="000000"/>
                </a:solidFill>
                <a:effectLst>
                  <a:glow rad="38100">
                    <a:srgbClr val="4F81BD">
                      <a:alpha val="40000"/>
                    </a:srgbClr>
                  </a:glow>
                  <a:outerShdw blurRad="38100" dist="38100" dir="2700000" algn="tl">
                    <a:srgbClr val="000000">
                      <a:alpha val="43137"/>
                    </a:srgbClr>
                  </a:outerShdw>
                </a:effectLst>
                <a:latin typeface="Arial" panose="020B0604020202020204" pitchFamily="34" charset="0"/>
                <a:ea typeface="メイリオ" panose="020B0604030504040204" pitchFamily="50" charset="-128"/>
              </a:rPr>
              <a:t>WEB</a:t>
            </a:r>
            <a:r>
              <a:rPr lang="ja-JP" altLang="en-US" sz="700" b="1" spc="50" dirty="0">
                <a:ln w="63500" cmpd="sng">
                  <a:solidFill>
                    <a:prstClr val="white"/>
                  </a:solidFill>
                  <a:prstDash val="solid"/>
                </a:ln>
                <a:solidFill>
                  <a:srgbClr val="000000"/>
                </a:solidFill>
                <a:effectLst>
                  <a:glow rad="38100">
                    <a:srgbClr val="4F81BD">
                      <a:alpha val="40000"/>
                    </a:srgbClr>
                  </a:glow>
                  <a:outerShdw blurRad="38100" dist="38100" dir="2700000" algn="tl">
                    <a:srgbClr val="000000">
                      <a:alpha val="43137"/>
                    </a:srgbClr>
                  </a:outerShdw>
                </a:effectLst>
                <a:latin typeface="Arial" panose="020B0604020202020204" pitchFamily="34" charset="0"/>
                <a:ea typeface="メイリオ" panose="020B0604030504040204" pitchFamily="50" charset="-128"/>
              </a:rPr>
              <a:t>シンポジウム</a:t>
            </a:r>
          </a:p>
        </p:txBody>
      </p:sp>
      <p:sp>
        <p:nvSpPr>
          <p:cNvPr id="36" name="正方形/長方形 35"/>
          <p:cNvSpPr/>
          <p:nvPr userDrawn="1"/>
        </p:nvSpPr>
        <p:spPr>
          <a:xfrm>
            <a:off x="85164" y="182841"/>
            <a:ext cx="1367108" cy="461665"/>
          </a:xfrm>
          <a:prstGeom prst="rect">
            <a:avLst/>
          </a:prstGeom>
          <a:noFill/>
        </p:spPr>
        <p:txBody>
          <a:bodyPr wrap="square" lIns="91440" tIns="45720" rIns="91440" bIns="45720">
            <a:spAutoFit/>
          </a:bodyPr>
          <a:lstStyle/>
          <a:p>
            <a:pPr algn="dist"/>
            <a:r>
              <a:rPr lang="ja-JP" altLang="en-US" sz="1600" b="1" spc="50" dirty="0">
                <a:ln w="9525" cmpd="sng">
                  <a:noFill/>
                  <a:prstDash val="solid"/>
                </a:ln>
                <a:solidFill>
                  <a:srgbClr val="000000"/>
                </a:solidFill>
                <a:latin typeface="Arial" panose="020B0604020202020204" pitchFamily="34" charset="0"/>
                <a:ea typeface="メイリオ" panose="020B0604030504040204" pitchFamily="50" charset="-128"/>
              </a:rPr>
              <a:t>慢性便秘症</a:t>
            </a:r>
            <a:endParaRPr lang="en-US" altLang="ja-JP" sz="1600" b="1" spc="50" dirty="0">
              <a:ln w="9525" cmpd="sng">
                <a:noFill/>
                <a:prstDash val="solid"/>
              </a:ln>
              <a:solidFill>
                <a:srgbClr val="000000"/>
              </a:solidFill>
              <a:latin typeface="Arial" panose="020B0604020202020204" pitchFamily="34" charset="0"/>
              <a:ea typeface="メイリオ" panose="020B0604030504040204" pitchFamily="50" charset="-128"/>
            </a:endParaRPr>
          </a:p>
          <a:p>
            <a:pPr algn="dist"/>
            <a:r>
              <a:rPr lang="en-US" altLang="ja-JP" sz="800" b="1" spc="50" dirty="0">
                <a:ln w="9525" cmpd="sng">
                  <a:noFill/>
                  <a:prstDash val="solid"/>
                </a:ln>
                <a:solidFill>
                  <a:srgbClr val="000000"/>
                </a:solidFill>
                <a:latin typeface="Arial" panose="020B0604020202020204" pitchFamily="34" charset="0"/>
                <a:ea typeface="メイリオ" panose="020B0604030504040204" pitchFamily="50" charset="-128"/>
              </a:rPr>
              <a:t>WEB</a:t>
            </a:r>
            <a:r>
              <a:rPr lang="ja-JP" altLang="en-US" sz="800" b="1" spc="50" dirty="0">
                <a:ln w="9525" cmpd="sng">
                  <a:noFill/>
                  <a:prstDash val="solid"/>
                </a:ln>
                <a:solidFill>
                  <a:srgbClr val="000000"/>
                </a:solidFill>
                <a:latin typeface="Arial" panose="020B0604020202020204" pitchFamily="34" charset="0"/>
                <a:ea typeface="メイリオ" panose="020B0604030504040204" pitchFamily="50" charset="-128"/>
              </a:rPr>
              <a:t>シンポジウム</a:t>
            </a:r>
          </a:p>
        </p:txBody>
      </p:sp>
      <p:sp>
        <p:nvSpPr>
          <p:cNvPr id="38" name="タイトル 1"/>
          <p:cNvSpPr txBox="1">
            <a:spLocks/>
          </p:cNvSpPr>
          <p:nvPr userDrawn="1"/>
        </p:nvSpPr>
        <p:spPr>
          <a:xfrm>
            <a:off x="165056" y="4311258"/>
            <a:ext cx="6527889" cy="1169551"/>
          </a:xfrm>
          <a:prstGeom prst="rect">
            <a:avLst/>
          </a:prstGeom>
          <a:effectLst/>
        </p:spPr>
        <p:txBody>
          <a:bodyPr vert="horz" wrap="square" lIns="91440" tIns="45720" rIns="91440" bIns="45720" rtlCol="0" anchor="t" anchorCtr="0">
            <a:sp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lnSpc>
                <a:spcPct val="100000"/>
              </a:lnSpc>
            </a:pPr>
            <a:r>
              <a:rPr lang="ja-JP" altLang="en-US" sz="3500" b="1" dirty="0">
                <a:solidFill>
                  <a:srgbClr val="002060"/>
                </a:solidFill>
                <a:effectLst>
                  <a:glow rad="152400">
                    <a:prstClr val="white"/>
                  </a:glow>
                </a:effectLst>
                <a:latin typeface="Arial" panose="020B0604020202020204" pitchFamily="34" charset="0"/>
                <a:ea typeface="メイリオ" panose="020B0604030504040204" pitchFamily="50" charset="-128"/>
                <a:cs typeface="ヒラギノ角ゴ StdN W5"/>
              </a:rPr>
              <a:t>便秘症の治療</a:t>
            </a:r>
            <a:endParaRPr lang="en-US" altLang="ja-JP" sz="3500" b="1" dirty="0">
              <a:solidFill>
                <a:srgbClr val="002060"/>
              </a:solidFill>
              <a:effectLst>
                <a:glow rad="152400">
                  <a:prstClr val="white"/>
                </a:glow>
              </a:effectLst>
              <a:latin typeface="Arial" panose="020B0604020202020204" pitchFamily="34" charset="0"/>
              <a:ea typeface="メイリオ" panose="020B0604030504040204" pitchFamily="50" charset="-128"/>
              <a:cs typeface="ヒラギノ角ゴ StdN W5"/>
            </a:endParaRPr>
          </a:p>
          <a:p>
            <a:pPr algn="l">
              <a:lnSpc>
                <a:spcPct val="100000"/>
              </a:lnSpc>
            </a:pPr>
            <a:r>
              <a:rPr lang="ja-JP" altLang="en-US" sz="3500" b="1" dirty="0" err="1">
                <a:solidFill>
                  <a:srgbClr val="002060"/>
                </a:solidFill>
                <a:effectLst>
                  <a:glow rad="152400">
                    <a:prstClr val="white"/>
                  </a:glow>
                </a:effectLst>
                <a:latin typeface="Arial" panose="020B0604020202020204" pitchFamily="34" charset="0"/>
                <a:ea typeface="メイリオ" panose="020B0604030504040204" pitchFamily="50" charset="-128"/>
                <a:cs typeface="ヒラギノ角ゴ StdN W5"/>
              </a:rPr>
              <a:t>ー</a:t>
            </a:r>
            <a:r>
              <a:rPr lang="ja-JP" altLang="en-US" sz="3500" b="1" dirty="0">
                <a:solidFill>
                  <a:srgbClr val="002060"/>
                </a:solidFill>
                <a:effectLst>
                  <a:glow rad="152400">
                    <a:prstClr val="white"/>
                  </a:glow>
                </a:effectLst>
                <a:latin typeface="Arial" panose="020B0604020202020204" pitchFamily="34" charset="0"/>
                <a:ea typeface="メイリオ" panose="020B0604030504040204" pitchFamily="50" charset="-128"/>
                <a:cs typeface="ヒラギノ角ゴ StdN W5"/>
              </a:rPr>
              <a:t>リアルワールドのお話</a:t>
            </a:r>
          </a:p>
        </p:txBody>
      </p:sp>
      <p:sp>
        <p:nvSpPr>
          <p:cNvPr id="39" name="タイトル 1"/>
          <p:cNvSpPr txBox="1">
            <a:spLocks/>
          </p:cNvSpPr>
          <p:nvPr userDrawn="1"/>
        </p:nvSpPr>
        <p:spPr>
          <a:xfrm>
            <a:off x="258367" y="7567447"/>
            <a:ext cx="6401523" cy="9000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lnSpc>
                <a:spcPct val="100000"/>
              </a:lnSpc>
            </a:pPr>
            <a:r>
              <a:rPr lang="ja-JP" altLang="en-US" sz="3200" b="1" dirty="0">
                <a:solidFill>
                  <a:srgbClr val="002060"/>
                </a:solidFill>
                <a:effectLst>
                  <a:glow rad="152400">
                    <a:prstClr val="white"/>
                  </a:glow>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5"/>
              </a:rPr>
              <a:t>春間 賢 </a:t>
            </a:r>
            <a:r>
              <a:rPr lang="ja-JP" altLang="en-US" sz="1800" b="1" dirty="0">
                <a:solidFill>
                  <a:srgbClr val="002060"/>
                </a:solidFill>
                <a:effectLst>
                  <a:glow rad="152400">
                    <a:prstClr val="white"/>
                  </a:glow>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5"/>
              </a:rPr>
              <a:t>先生</a:t>
            </a:r>
            <a:endParaRPr lang="en-US" altLang="ja-JP" sz="1800" b="1" dirty="0">
              <a:solidFill>
                <a:srgbClr val="002060"/>
              </a:solidFill>
              <a:effectLst>
                <a:glow rad="152400">
                  <a:prstClr val="white"/>
                </a:glow>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5"/>
            </a:endParaRPr>
          </a:p>
          <a:p>
            <a:pPr algn="l">
              <a:lnSpc>
                <a:spcPct val="100000"/>
              </a:lnSpc>
            </a:pPr>
            <a:r>
              <a:rPr lang="ja-JP" altLang="en-US" sz="1800" b="1" dirty="0">
                <a:solidFill>
                  <a:srgbClr val="002060"/>
                </a:solidFill>
                <a:effectLst>
                  <a:glow rad="152400">
                    <a:prstClr val="white"/>
                  </a:glow>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5"/>
              </a:rPr>
              <a:t>川崎医科大学総合医療センター 総合内科学</a:t>
            </a:r>
            <a:r>
              <a:rPr lang="en-US" altLang="ja-JP" sz="1800" b="1" dirty="0">
                <a:solidFill>
                  <a:srgbClr val="002060"/>
                </a:solidFill>
                <a:effectLst>
                  <a:glow rad="152400">
                    <a:prstClr val="white"/>
                  </a:glow>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5"/>
              </a:rPr>
              <a:t>2 </a:t>
            </a:r>
            <a:r>
              <a:rPr lang="ja-JP" altLang="en-US" sz="1800" b="1" dirty="0">
                <a:solidFill>
                  <a:srgbClr val="002060"/>
                </a:solidFill>
                <a:effectLst>
                  <a:glow rad="152400">
                    <a:prstClr val="white"/>
                  </a:glow>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5"/>
              </a:rPr>
              <a:t>特任教授</a:t>
            </a:r>
          </a:p>
          <a:p>
            <a:pPr algn="l">
              <a:lnSpc>
                <a:spcPct val="100000"/>
              </a:lnSpc>
            </a:pPr>
            <a:r>
              <a:rPr lang="ja-JP" altLang="en-US" sz="1800" b="1" dirty="0">
                <a:solidFill>
                  <a:srgbClr val="002060"/>
                </a:solidFill>
                <a:effectLst>
                  <a:glow rad="152400">
                    <a:prstClr val="white"/>
                  </a:glow>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5"/>
              </a:rPr>
              <a:t>淳風会医療診療セクター長</a:t>
            </a:r>
          </a:p>
        </p:txBody>
      </p:sp>
      <p:grpSp>
        <p:nvGrpSpPr>
          <p:cNvPr id="40" name="グループ化 39"/>
          <p:cNvGrpSpPr/>
          <p:nvPr userDrawn="1"/>
        </p:nvGrpSpPr>
        <p:grpSpPr>
          <a:xfrm>
            <a:off x="165056" y="5567335"/>
            <a:ext cx="6113603" cy="590741"/>
            <a:chOff x="313742" y="4381416"/>
            <a:chExt cx="5609488" cy="610391"/>
          </a:xfrm>
        </p:grpSpPr>
        <p:sp>
          <p:nvSpPr>
            <p:cNvPr id="41" name="タイトル 1"/>
            <p:cNvSpPr txBox="1">
              <a:spLocks/>
            </p:cNvSpPr>
            <p:nvPr/>
          </p:nvSpPr>
          <p:spPr>
            <a:xfrm>
              <a:off x="313742" y="4381416"/>
              <a:ext cx="3176115" cy="604227"/>
            </a:xfrm>
            <a:prstGeom prst="rect">
              <a:avLst/>
            </a:prstGeom>
            <a:effectLst/>
          </p:spPr>
          <p:txBody>
            <a:bodyPr vert="horz" wrap="square" lIns="91440" tIns="45720" rIns="91440" bIns="45720" rtlCol="0" anchor="t" anchorCtr="0">
              <a:sp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defTabSz="180000">
                <a:tabLst>
                  <a:tab pos="36000" algn="l"/>
                </a:tabLst>
              </a:pPr>
              <a:r>
                <a:rPr lang="en-US" altLang="ja-JP" sz="2400" b="1"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rPr>
                <a:t>2023</a:t>
              </a:r>
              <a:r>
                <a:rPr lang="ja-JP" altLang="en-US" sz="2400" b="1"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rPr>
                <a:t>年 </a:t>
              </a:r>
              <a:r>
                <a:rPr lang="en-US" altLang="ja-JP" sz="3200" b="1"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rPr>
                <a:t>5</a:t>
              </a:r>
              <a:r>
                <a:rPr lang="ja-JP" altLang="en-US" sz="2400" b="1"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rPr>
                <a:t>月 </a:t>
              </a:r>
              <a:r>
                <a:rPr lang="en-US" altLang="ja-JP" sz="3200" b="1"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rPr>
                <a:t>30</a:t>
              </a:r>
              <a:r>
                <a:rPr lang="ja-JP" altLang="en-US" sz="2400" b="1" spc="-1300"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rPr>
                <a:t>日</a:t>
              </a:r>
              <a:r>
                <a:rPr lang="ja-JP" altLang="en-US" sz="2400" b="1"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rPr>
                <a:t>（火）</a:t>
              </a:r>
              <a:endParaRPr lang="en-US" altLang="ja-JP" sz="2000" b="1"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endParaRPr>
            </a:p>
          </p:txBody>
        </p:sp>
        <p:sp>
          <p:nvSpPr>
            <p:cNvPr id="42" name="タイトル 1"/>
            <p:cNvSpPr txBox="1">
              <a:spLocks/>
            </p:cNvSpPr>
            <p:nvPr/>
          </p:nvSpPr>
          <p:spPr>
            <a:xfrm>
              <a:off x="3297882" y="4451183"/>
              <a:ext cx="2625348" cy="540624"/>
            </a:xfrm>
            <a:prstGeom prst="rect">
              <a:avLst/>
            </a:prstGeom>
            <a:effectLst/>
          </p:spPr>
          <p:txBody>
            <a:bodyPr vert="horz" wrap="square" lIns="91440" tIns="45720" rIns="91440" bIns="45720" rtlCol="0" anchor="t" anchorCtr="0">
              <a:sp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defTabSz="180000">
                <a:tabLst>
                  <a:tab pos="36000" algn="l"/>
                </a:tabLst>
              </a:pPr>
              <a:r>
                <a:rPr lang="en-US" altLang="ja-JP" sz="2800" b="1"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rPr>
                <a:t>19:00</a:t>
              </a:r>
              <a:r>
                <a:rPr lang="ja-JP" altLang="en-US" sz="2800" b="1"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rPr>
                <a:t>～</a:t>
              </a:r>
              <a:r>
                <a:rPr lang="en-US" altLang="ja-JP" sz="2800" b="1" dirty="0">
                  <a:solidFill>
                    <a:prstClr val="black"/>
                  </a:solidFill>
                  <a:effectLst>
                    <a:glow rad="114300">
                      <a:prstClr val="white"/>
                    </a:glow>
                  </a:effectLst>
                  <a:latin typeface="Arial" panose="020B0604020202020204" pitchFamily="34" charset="0"/>
                  <a:ea typeface="メイリオ" panose="020B0604030504040204" pitchFamily="50" charset="-128"/>
                  <a:cs typeface="ヒラギノ角ゴ StdN W5"/>
                </a:rPr>
                <a:t>19:30</a:t>
              </a:r>
            </a:p>
          </p:txBody>
        </p:sp>
      </p:grpSp>
    </p:spTree>
    <p:extLst>
      <p:ext uri="{BB962C8B-B14F-4D97-AF65-F5344CB8AC3E}">
        <p14:creationId xmlns:p14="http://schemas.microsoft.com/office/powerpoint/2010/main" val="29475096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正方形/長方形 10"/>
          <p:cNvSpPr/>
          <p:nvPr userDrawn="1"/>
        </p:nvSpPr>
        <p:spPr>
          <a:xfrm>
            <a:off x="0" y="-1002"/>
            <a:ext cx="6882061" cy="9919702"/>
          </a:xfrm>
          <a:prstGeom prst="rect">
            <a:avLst/>
          </a:prstGeom>
          <a:gradFill flip="none" rotWithShape="1">
            <a:gsLst>
              <a:gs pos="25000">
                <a:srgbClr val="FFFFFF">
                  <a:alpha val="0"/>
                </a:srgbClr>
              </a:gs>
              <a:gs pos="80000">
                <a:srgbClr val="00B0F0"/>
              </a:gs>
              <a:gs pos="100000">
                <a:srgbClr val="00206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p:cNvPicPr>
            <a:picLocks noChangeAspect="1"/>
          </p:cNvPicPr>
          <p:nvPr userDrawn="1"/>
        </p:nvPicPr>
        <p:blipFill rotWithShape="1">
          <a:blip r:embed="rId3"/>
          <a:srcRect l="28210" t="9816" r="13193"/>
          <a:stretch/>
        </p:blipFill>
        <p:spPr>
          <a:xfrm>
            <a:off x="2881026" y="-11249"/>
            <a:ext cx="4018547" cy="1805541"/>
          </a:xfrm>
          <a:prstGeom prst="rect">
            <a:avLst/>
          </a:prstGeom>
        </p:spPr>
      </p:pic>
      <p:sp>
        <p:nvSpPr>
          <p:cNvPr id="15" name="テキスト ボックス 14"/>
          <p:cNvSpPr txBox="1"/>
          <p:nvPr userDrawn="1"/>
        </p:nvSpPr>
        <p:spPr>
          <a:xfrm>
            <a:off x="4564498" y="123852"/>
            <a:ext cx="2185214" cy="461665"/>
          </a:xfrm>
          <a:prstGeom prst="rect">
            <a:avLst/>
          </a:prstGeom>
          <a:noFill/>
        </p:spPr>
        <p:txBody>
          <a:bodyPr wrap="none" rtlCol="0">
            <a:spAutoFit/>
          </a:bodyPr>
          <a:lstStyle/>
          <a:p>
            <a:r>
              <a:rPr kumimoji="1" lang="ja-JP" altLang="en-US" sz="1200" b="1" dirty="0">
                <a:solidFill>
                  <a:schemeClr val="tx2"/>
                </a:solidFill>
                <a:effectLst>
                  <a:glow rad="63500">
                    <a:schemeClr val="bg1"/>
                  </a:glow>
                  <a:outerShdw blurRad="38100" dist="38100" dir="2700000" algn="tl">
                    <a:srgbClr val="000000">
                      <a:alpha val="43137"/>
                    </a:srgbClr>
                  </a:outerShdw>
                </a:effectLst>
                <a:latin typeface="メイリオ" pitchFamily="50" charset="-128"/>
                <a:ea typeface="メイリオ" pitchFamily="50" charset="-128"/>
              </a:rPr>
              <a:t>インターネットを利用した</a:t>
            </a:r>
          </a:p>
          <a:p>
            <a:r>
              <a:rPr kumimoji="1" lang="ja-JP" altLang="en-US" sz="1200" b="1" dirty="0">
                <a:solidFill>
                  <a:schemeClr val="tx2"/>
                </a:solidFill>
                <a:effectLst>
                  <a:glow rad="63500">
                    <a:schemeClr val="bg1"/>
                  </a:glow>
                  <a:outerShdw blurRad="38100" dist="38100" dir="2700000" algn="tl">
                    <a:srgbClr val="000000">
                      <a:alpha val="43137"/>
                    </a:srgbClr>
                  </a:outerShdw>
                </a:effectLst>
                <a:latin typeface="メイリオ" pitchFamily="50" charset="-128"/>
                <a:ea typeface="メイリオ" pitchFamily="50" charset="-128"/>
              </a:rPr>
              <a:t>視聴者参加型ライブセミナー</a:t>
            </a:r>
          </a:p>
        </p:txBody>
      </p:sp>
      <p:sp>
        <p:nvSpPr>
          <p:cNvPr id="16" name="タイトル 1"/>
          <p:cNvSpPr txBox="1">
            <a:spLocks/>
          </p:cNvSpPr>
          <p:nvPr userDrawn="1"/>
        </p:nvSpPr>
        <p:spPr>
          <a:xfrm>
            <a:off x="0" y="9531544"/>
            <a:ext cx="6858000" cy="296825"/>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prstClr val="white"/>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3"/>
              </a:rPr>
              <a:t>主催：アステラス製薬株式会社</a:t>
            </a:r>
          </a:p>
          <a:p>
            <a:endParaRPr lang="ja-JP" altLang="en-US" sz="1600" b="1" dirty="0">
              <a:solidFill>
                <a:prstClr val="white"/>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ヒラギノ角ゴ StdN W3"/>
            </a:endParaRPr>
          </a:p>
        </p:txBody>
      </p:sp>
      <p:sp>
        <p:nvSpPr>
          <p:cNvPr id="8" name="正方形/長方形 7"/>
          <p:cNvSpPr/>
          <p:nvPr userDrawn="1"/>
        </p:nvSpPr>
        <p:spPr>
          <a:xfrm>
            <a:off x="85162" y="174998"/>
            <a:ext cx="1367110" cy="446276"/>
          </a:xfrm>
          <a:prstGeom prst="rect">
            <a:avLst/>
          </a:prstGeom>
          <a:noFill/>
        </p:spPr>
        <p:txBody>
          <a:bodyPr wrap="square" lIns="91440" tIns="45720" rIns="91440" bIns="45720">
            <a:spAutoFit/>
          </a:bodyPr>
          <a:lstStyle/>
          <a:p>
            <a:pPr algn="dist"/>
            <a:r>
              <a:rPr lang="ja-JP" altLang="en-US" sz="1600" b="1" spc="50" dirty="0">
                <a:ln w="63500" cmpd="sng">
                  <a:solidFill>
                    <a:prstClr val="white"/>
                  </a:solidFill>
                  <a:prstDash val="solid"/>
                </a:ln>
                <a:solidFill>
                  <a:srgbClr val="000000"/>
                </a:solidFill>
                <a:effectLst>
                  <a:glow rad="38100">
                    <a:srgbClr val="4F81BD">
                      <a:alpha val="40000"/>
                    </a:srgbClr>
                  </a:glow>
                  <a:outerShdw blurRad="38100" dist="38100" dir="2700000" algn="tl">
                    <a:srgbClr val="000000">
                      <a:alpha val="43137"/>
                    </a:srgbClr>
                  </a:outerShdw>
                </a:effectLst>
                <a:latin typeface="Arial" panose="020B0604020202020204" pitchFamily="34" charset="0"/>
                <a:ea typeface="メイリオ" panose="020B0604030504040204" pitchFamily="50" charset="-128"/>
              </a:rPr>
              <a:t>慢性便秘症</a:t>
            </a:r>
          </a:p>
          <a:p>
            <a:pPr algn="dist"/>
            <a:r>
              <a:rPr lang="en-US" altLang="ja-JP" sz="700" b="1" spc="50" dirty="0">
                <a:ln w="63500" cmpd="sng">
                  <a:solidFill>
                    <a:prstClr val="white"/>
                  </a:solidFill>
                  <a:prstDash val="solid"/>
                </a:ln>
                <a:solidFill>
                  <a:srgbClr val="000000"/>
                </a:solidFill>
                <a:effectLst>
                  <a:glow rad="38100">
                    <a:srgbClr val="4F81BD">
                      <a:alpha val="40000"/>
                    </a:srgbClr>
                  </a:glow>
                  <a:outerShdw blurRad="38100" dist="38100" dir="2700000" algn="tl">
                    <a:srgbClr val="000000">
                      <a:alpha val="43137"/>
                    </a:srgbClr>
                  </a:outerShdw>
                </a:effectLst>
                <a:latin typeface="Arial" panose="020B0604020202020204" pitchFamily="34" charset="0"/>
                <a:ea typeface="メイリオ" panose="020B0604030504040204" pitchFamily="50" charset="-128"/>
              </a:rPr>
              <a:t>WEB</a:t>
            </a:r>
            <a:r>
              <a:rPr lang="ja-JP" altLang="en-US" sz="700" b="1" spc="50" dirty="0">
                <a:ln w="63500" cmpd="sng">
                  <a:solidFill>
                    <a:prstClr val="white"/>
                  </a:solidFill>
                  <a:prstDash val="solid"/>
                </a:ln>
                <a:solidFill>
                  <a:srgbClr val="000000"/>
                </a:solidFill>
                <a:effectLst>
                  <a:glow rad="38100">
                    <a:srgbClr val="4F81BD">
                      <a:alpha val="40000"/>
                    </a:srgbClr>
                  </a:glow>
                  <a:outerShdw blurRad="38100" dist="38100" dir="2700000" algn="tl">
                    <a:srgbClr val="000000">
                      <a:alpha val="43137"/>
                    </a:srgbClr>
                  </a:outerShdw>
                </a:effectLst>
                <a:latin typeface="Arial" panose="020B0604020202020204" pitchFamily="34" charset="0"/>
                <a:ea typeface="メイリオ" panose="020B0604030504040204" pitchFamily="50" charset="-128"/>
              </a:rPr>
              <a:t>シンポジウム</a:t>
            </a:r>
          </a:p>
        </p:txBody>
      </p:sp>
      <p:sp>
        <p:nvSpPr>
          <p:cNvPr id="9" name="正方形/長方形 8"/>
          <p:cNvSpPr/>
          <p:nvPr userDrawn="1"/>
        </p:nvSpPr>
        <p:spPr>
          <a:xfrm>
            <a:off x="85164" y="182841"/>
            <a:ext cx="1367108" cy="461665"/>
          </a:xfrm>
          <a:prstGeom prst="rect">
            <a:avLst/>
          </a:prstGeom>
          <a:noFill/>
        </p:spPr>
        <p:txBody>
          <a:bodyPr wrap="square" lIns="91440" tIns="45720" rIns="91440" bIns="45720">
            <a:spAutoFit/>
          </a:bodyPr>
          <a:lstStyle/>
          <a:p>
            <a:pPr algn="dist"/>
            <a:r>
              <a:rPr lang="ja-JP" altLang="en-US" sz="1600" b="1" spc="50" dirty="0">
                <a:ln w="9525" cmpd="sng">
                  <a:noFill/>
                  <a:prstDash val="solid"/>
                </a:ln>
                <a:solidFill>
                  <a:srgbClr val="000000"/>
                </a:solidFill>
                <a:latin typeface="Arial" panose="020B0604020202020204" pitchFamily="34" charset="0"/>
                <a:ea typeface="メイリオ" panose="020B0604030504040204" pitchFamily="50" charset="-128"/>
              </a:rPr>
              <a:t>慢性便秘症</a:t>
            </a:r>
            <a:endParaRPr lang="en-US" altLang="ja-JP" sz="1600" b="1" spc="50" dirty="0">
              <a:ln w="9525" cmpd="sng">
                <a:noFill/>
                <a:prstDash val="solid"/>
              </a:ln>
              <a:solidFill>
                <a:srgbClr val="000000"/>
              </a:solidFill>
              <a:latin typeface="Arial" panose="020B0604020202020204" pitchFamily="34" charset="0"/>
              <a:ea typeface="メイリオ" panose="020B0604030504040204" pitchFamily="50" charset="-128"/>
            </a:endParaRPr>
          </a:p>
          <a:p>
            <a:pPr algn="dist"/>
            <a:r>
              <a:rPr lang="en-US" altLang="ja-JP" sz="800" b="1" spc="50" dirty="0">
                <a:ln w="9525" cmpd="sng">
                  <a:noFill/>
                  <a:prstDash val="solid"/>
                </a:ln>
                <a:solidFill>
                  <a:srgbClr val="000000"/>
                </a:solidFill>
                <a:latin typeface="Arial" panose="020B0604020202020204" pitchFamily="34" charset="0"/>
                <a:ea typeface="メイリオ" panose="020B0604030504040204" pitchFamily="50" charset="-128"/>
              </a:rPr>
              <a:t>WEB</a:t>
            </a:r>
            <a:r>
              <a:rPr lang="ja-JP" altLang="en-US" sz="800" b="1" spc="50" dirty="0">
                <a:ln w="9525" cmpd="sng">
                  <a:noFill/>
                  <a:prstDash val="solid"/>
                </a:ln>
                <a:solidFill>
                  <a:srgbClr val="000000"/>
                </a:solidFill>
                <a:latin typeface="Arial" panose="020B0604020202020204" pitchFamily="34" charset="0"/>
                <a:ea typeface="メイリオ" panose="020B0604030504040204" pitchFamily="50" charset="-128"/>
              </a:rPr>
              <a:t>シンポジウム</a:t>
            </a:r>
          </a:p>
        </p:txBody>
      </p:sp>
    </p:spTree>
    <p:extLst>
      <p:ext uri="{BB962C8B-B14F-4D97-AF65-F5344CB8AC3E}">
        <p14:creationId xmlns:p14="http://schemas.microsoft.com/office/powerpoint/2010/main" val="2064139700"/>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タイトル 1"/>
          <p:cNvSpPr txBox="1">
            <a:spLocks/>
          </p:cNvSpPr>
          <p:nvPr userDrawn="1"/>
        </p:nvSpPr>
        <p:spPr>
          <a:xfrm>
            <a:off x="0" y="9531544"/>
            <a:ext cx="6858000" cy="296825"/>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prstClr val="white"/>
                </a:solidFill>
                <a:latin typeface="Arial" panose="020B0604020202020204" pitchFamily="34" charset="0"/>
                <a:ea typeface="メイリオ" panose="020B0604030504040204" pitchFamily="50" charset="-128"/>
                <a:cs typeface="ヒラギノ角ゴ StdN W3"/>
              </a:rPr>
              <a:t>主催：アステラス製薬株式会社</a:t>
            </a:r>
          </a:p>
          <a:p>
            <a:endParaRPr lang="ja-JP" altLang="en-US" sz="1600" b="1" dirty="0">
              <a:solidFill>
                <a:prstClr val="white"/>
              </a:solidFill>
              <a:latin typeface="Arial" panose="020B0604020202020204" pitchFamily="34" charset="0"/>
              <a:ea typeface="メイリオ" panose="020B0604030504040204" pitchFamily="50" charset="-128"/>
              <a:cs typeface="ヒラギノ角ゴ StdN W3"/>
            </a:endParaRPr>
          </a:p>
        </p:txBody>
      </p:sp>
    </p:spTree>
    <p:extLst>
      <p:ext uri="{BB962C8B-B14F-4D97-AF65-F5344CB8AC3E}">
        <p14:creationId xmlns:p14="http://schemas.microsoft.com/office/powerpoint/2010/main" val="2413591799"/>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275992" y="6272650"/>
            <a:ext cx="5274000" cy="768773"/>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b="1" dirty="0">
                <a:solidFill>
                  <a:prstClr val="black"/>
                </a:solidFill>
                <a:effectLst>
                  <a:glow rad="114300">
                    <a:prstClr val="white"/>
                  </a:glow>
                </a:effectLst>
                <a:latin typeface="メイリオ" panose="020B0604030504040204" pitchFamily="50" charset="-128"/>
                <a:ea typeface="メイリオ" panose="020B0604030504040204" pitchFamily="50" charset="-128"/>
                <a:cs typeface="ヒラギノ角ゴ StdN W5"/>
              </a:rPr>
              <a:t>京都教育文化センター</a:t>
            </a:r>
            <a:r>
              <a:rPr lang="en-US" altLang="ja-JP" sz="2800" b="1" dirty="0">
                <a:solidFill>
                  <a:prstClr val="black"/>
                </a:solidFill>
                <a:effectLst>
                  <a:glow rad="114300">
                    <a:prstClr val="white"/>
                  </a:glow>
                </a:effectLst>
                <a:latin typeface="メイリオ" panose="020B0604030504040204" pitchFamily="50" charset="-128"/>
                <a:ea typeface="メイリオ" panose="020B0604030504040204" pitchFamily="50" charset="-128"/>
                <a:cs typeface="ヒラギノ角ゴ StdN W5"/>
              </a:rPr>
              <a:t>102</a:t>
            </a:r>
            <a:r>
              <a:rPr lang="ja-JP" altLang="en-US" sz="2800" b="1" dirty="0">
                <a:solidFill>
                  <a:prstClr val="black"/>
                </a:solidFill>
                <a:effectLst>
                  <a:glow rad="114300">
                    <a:prstClr val="white"/>
                  </a:glow>
                </a:effectLst>
                <a:latin typeface="メイリオ" panose="020B0604030504040204" pitchFamily="50" charset="-128"/>
                <a:ea typeface="メイリオ" panose="020B0604030504040204" pitchFamily="50" charset="-128"/>
                <a:cs typeface="ヒラギノ角ゴ StdN W5"/>
              </a:rPr>
              <a:t>号室</a:t>
            </a:r>
          </a:p>
        </p:txBody>
      </p:sp>
    </p:spTree>
    <p:custDataLst>
      <p:tags r:id="rId1"/>
    </p:custDataLst>
    <p:extLst>
      <p:ext uri="{BB962C8B-B14F-4D97-AF65-F5344CB8AC3E}">
        <p14:creationId xmlns:p14="http://schemas.microsoft.com/office/powerpoint/2010/main" val="340062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233098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RESPONSE_KEYRANGE" val="1-100"/>
</p:tagLst>
</file>

<file path=ppt/tags/tag2.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ags/tag3.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heme/theme1.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effectLst/>
      </a:spPr>
      <a:bodyPr vert="horz" wrap="square" lIns="91440" tIns="45720" rIns="91440" bIns="45720" rtlCol="0" anchor="t" anchorCtr="0">
        <a:spAutoFit/>
      </a:bodyPr>
      <a:lstStyle>
        <a:defPPr algn="l">
          <a:defRPr sz="2800" b="1" dirty="0" smtClean="0">
            <a:solidFill>
              <a:srgbClr val="002060"/>
            </a:solidFill>
            <a:effectLst/>
            <a:latin typeface="Arial" panose="020B0604020202020204" pitchFamily="34" charset="0"/>
            <a:ea typeface="メイリオ" panose="020B0604030504040204" pitchFamily="50" charset="-128"/>
            <a:cs typeface="ヒラギノ角ゴ StdN W5"/>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2212</TotalTime>
  <Words>6</Words>
  <Application>Microsoft Office PowerPoint</Application>
  <PresentationFormat>A4 210 x 297 mm</PresentationFormat>
  <Paragraphs>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2</vt:i4>
      </vt:variant>
    </vt:vector>
  </HeadingPairs>
  <TitlesOfParts>
    <vt:vector size="7" baseType="lpstr">
      <vt:lpstr>メイリオ</vt:lpstr>
      <vt:lpstr>Arial</vt:lpstr>
      <vt:lpstr>Calibri</vt:lpstr>
      <vt:lpstr>1_ホワイト</vt:lpstr>
      <vt:lpstr>2_ホワイト</vt:lpstr>
      <vt:lpstr>PowerPoint プレゼンテーション</vt:lpstr>
      <vt:lpstr>PowerPoint プレゼンテーション</vt:lpstr>
    </vt:vector>
  </TitlesOfParts>
  <Company>sign_b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【LNZ】（3rd併用）（特徴・有効性訴求）WEBシンポジウム｜プログラム(夜の部)</dc:title>
  <dc:creator>tatibana masashi</dc:creator>
  <cp:lastModifiedBy>Nakano, Ryota(中野 竜太)</cp:lastModifiedBy>
  <cp:revision>266</cp:revision>
  <cp:lastPrinted>2019-09-04T06:21:50Z</cp:lastPrinted>
  <dcterms:created xsi:type="dcterms:W3CDTF">2016-12-13T03:41:24Z</dcterms:created>
  <dcterms:modified xsi:type="dcterms:W3CDTF">2023-05-08T09:54:43Z</dcterms:modified>
</cp:coreProperties>
</file>